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5120000" cx="10692000"/>
  <p:notesSz cx="6858000" cy="9144000"/>
  <p:embeddedFontLst>
    <p:embeddedFont>
      <p:font typeface="Pacifico"/>
      <p:regular r:id="rId16"/>
    </p:embeddedFont>
    <p:embeddedFont>
      <p:font typeface="Dancing Script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762">
          <p15:clr>
            <a:srgbClr val="747775"/>
          </p15:clr>
        </p15:guide>
        <p15:guide id="2" pos="336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762" orient="horz"/>
        <p:guide pos="336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DancingScript-regular.fntdata"/><Relationship Id="rId16" Type="http://schemas.openxmlformats.org/officeDocument/2006/relationships/font" Target="fonts/Pacific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DancingScrip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ce99e5aa1_0_8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ce99e5aa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1ce99e5aa1_0_103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1ce99e5aa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ce99e5aa1_0_7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ce99e5aa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1ce99e5aa1_0_2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1ce99e5aa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d6915821f6_0_5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d6915821f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ce99e5aa1_0_3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1ce99e5aa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1ce99e5aa1_0_5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1ce99e5aa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ce99e5aa1_0_6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1ce99e5aa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1ce99e5aa1_0_72:notes"/>
          <p:cNvSpPr/>
          <p:nvPr>
            <p:ph idx="2" type="sldImg"/>
          </p:nvPr>
        </p:nvSpPr>
        <p:spPr>
          <a:xfrm>
            <a:off x="2216913" y="685800"/>
            <a:ext cx="2424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1ce99e5aa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64478" y="2188777"/>
            <a:ext cx="9963000" cy="6033900"/>
          </a:xfrm>
          <a:prstGeom prst="rect">
            <a:avLst/>
          </a:prstGeom>
        </p:spPr>
        <p:txBody>
          <a:bodyPr anchorCtr="0" anchor="b" bIns="129300" lIns="129300" spcFirstLastPara="1" rIns="129300" wrap="square" tIns="1293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64468" y="8331286"/>
            <a:ext cx="9963000" cy="23304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64468" y="3251601"/>
            <a:ext cx="9963000" cy="5772300"/>
          </a:xfrm>
          <a:prstGeom prst="rect">
            <a:avLst/>
          </a:prstGeom>
        </p:spPr>
        <p:txBody>
          <a:bodyPr anchorCtr="0" anchor="b" bIns="129300" lIns="129300" spcFirstLastPara="1" rIns="129300" wrap="square" tIns="1293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64468" y="9266383"/>
            <a:ext cx="9963000" cy="38238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indent="-387350" lvl="0" marL="45720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55600" lvl="1" marL="914400" algn="ctr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ctr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ctr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ctr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ctr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ctr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64468" y="6322709"/>
            <a:ext cx="9963000" cy="24741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64468" y="3387853"/>
            <a:ext cx="4677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650483" y="3387853"/>
            <a:ext cx="4677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64468" y="1633260"/>
            <a:ext cx="3283500" cy="2221800"/>
          </a:xfrm>
          <a:prstGeom prst="rect">
            <a:avLst/>
          </a:prstGeom>
        </p:spPr>
        <p:txBody>
          <a:bodyPr anchorCtr="0" anchor="b" bIns="129300" lIns="129300" spcFirstLastPara="1" rIns="129300" wrap="square" tIns="1293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64468" y="4084913"/>
            <a:ext cx="3283500" cy="93465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73245" y="1323276"/>
            <a:ext cx="7445700" cy="120252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346000" y="-367"/>
            <a:ext cx="5346000" cy="1512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9300" lIns="129300" spcFirstLastPara="1" rIns="129300" wrap="square" tIns="1293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310447" y="3625081"/>
            <a:ext cx="4729800" cy="4357500"/>
          </a:xfrm>
          <a:prstGeom prst="rect">
            <a:avLst/>
          </a:prstGeom>
        </p:spPr>
        <p:txBody>
          <a:bodyPr anchorCtr="0" anchor="b" bIns="129300" lIns="129300" spcFirstLastPara="1" rIns="129300" wrap="square" tIns="1293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1pPr>
            <a:lvl2pPr lvl="1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10447" y="8240010"/>
            <a:ext cx="4729800" cy="36306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775715" y="2128514"/>
            <a:ext cx="4486500" cy="108624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64468" y="12436336"/>
            <a:ext cx="7014300" cy="17784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9300" lIns="129300" spcFirstLastPara="1" rIns="129300" wrap="square" tIns="1293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9300" lIns="129300" spcFirstLastPara="1" rIns="129300" wrap="square" tIns="129300">
            <a:normAutofit/>
          </a:bodyPr>
          <a:lstStyle>
            <a:lvl1pPr indent="-3873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1pPr>
            <a:lvl2pPr indent="-3556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906772" y="13708144"/>
            <a:ext cx="6414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9300" lIns="129300" spcFirstLastPara="1" rIns="129300" wrap="square" tIns="129300">
            <a:normAutofit/>
          </a:bodyPr>
          <a:lstStyle>
            <a:lvl1pPr lvl="0" algn="r">
              <a:buNone/>
              <a:defRPr sz="1400">
                <a:solidFill>
                  <a:schemeClr val="dk2"/>
                </a:solidFill>
              </a:defRPr>
            </a:lvl1pPr>
            <a:lvl2pPr lvl="1" algn="r">
              <a:buNone/>
              <a:defRPr sz="1400">
                <a:solidFill>
                  <a:schemeClr val="dk2"/>
                </a:solidFill>
              </a:defRPr>
            </a:lvl2pPr>
            <a:lvl3pPr lvl="2" algn="r">
              <a:buNone/>
              <a:defRPr sz="1400">
                <a:solidFill>
                  <a:schemeClr val="dk2"/>
                </a:solidFill>
              </a:defRPr>
            </a:lvl3pPr>
            <a:lvl4pPr lvl="3" algn="r">
              <a:buNone/>
              <a:defRPr sz="1400">
                <a:solidFill>
                  <a:schemeClr val="dk2"/>
                </a:solidFill>
              </a:defRPr>
            </a:lvl4pPr>
            <a:lvl5pPr lvl="4" algn="r">
              <a:buNone/>
              <a:defRPr sz="1400">
                <a:solidFill>
                  <a:schemeClr val="dk2"/>
                </a:solidFill>
              </a:defRPr>
            </a:lvl5pPr>
            <a:lvl6pPr lvl="5" algn="r">
              <a:buNone/>
              <a:defRPr sz="1400">
                <a:solidFill>
                  <a:schemeClr val="dk2"/>
                </a:solidFill>
              </a:defRPr>
            </a:lvl6pPr>
            <a:lvl7pPr lvl="6" algn="r">
              <a:buNone/>
              <a:defRPr sz="1400">
                <a:solidFill>
                  <a:schemeClr val="dk2"/>
                </a:solidFill>
              </a:defRPr>
            </a:lvl7pPr>
            <a:lvl8pPr lvl="7" algn="r">
              <a:buNone/>
              <a:defRPr sz="1400">
                <a:solidFill>
                  <a:schemeClr val="dk2"/>
                </a:solidFill>
              </a:defRPr>
            </a:lvl8pPr>
            <a:lvl9pPr lvl="8" algn="r">
              <a:buNone/>
              <a:defRPr sz="1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76200" y="-76200"/>
            <a:ext cx="10972800" cy="15240000"/>
          </a:xfrm>
          <a:prstGeom prst="rect">
            <a:avLst/>
          </a:prstGeom>
          <a:solidFill>
            <a:srgbClr val="9F5B4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470" l="-1740" r="1740" t="-2470"/>
          <a:stretch/>
        </p:blipFill>
        <p:spPr>
          <a:xfrm>
            <a:off x="152400" y="4776601"/>
            <a:ext cx="10387199" cy="1038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00" y="1371600"/>
            <a:ext cx="10692000" cy="268413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533400" y="1531475"/>
            <a:ext cx="9753600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48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O despertar do artista: </a:t>
            </a:r>
            <a:endParaRPr b="1" i="1" sz="48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48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A força do método Loomis no desenho de rostos</a:t>
            </a:r>
            <a:endParaRPr b="1" i="1" sz="48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2398175" y="91350"/>
            <a:ext cx="6212400" cy="891000"/>
          </a:xfrm>
          <a:prstGeom prst="rect">
            <a:avLst/>
          </a:prstGeom>
          <a:solidFill>
            <a:srgbClr val="E6B27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2559900" y="205550"/>
            <a:ext cx="8336700" cy="7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rPr>
              <a:t>Marcus vinícius Marques de Lima</a:t>
            </a:r>
            <a:endParaRPr sz="3000">
              <a:solidFill>
                <a:schemeClr val="dk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7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2209800" y="2209802"/>
            <a:ext cx="15163802" cy="107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2"/>
          <p:cNvSpPr txBox="1"/>
          <p:nvPr/>
        </p:nvSpPr>
        <p:spPr>
          <a:xfrm>
            <a:off x="838200" y="1219200"/>
            <a:ext cx="876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52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697775" y="1736425"/>
            <a:ext cx="9296400" cy="103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O método Loomis é uma ferramenta para aqueles que desejam transformar sua visão em arte. Use-o com paciência e dedicação, e um dia você desenhará rostos que parecerão tão vivos quanto um mestre Jedi em batalha.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Agora vá, e deixe que o poder do método Loomis flua por suas mãos.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7400" y="6701706"/>
            <a:ext cx="6629400" cy="8255944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/>
          <p:nvPr/>
        </p:nvSpPr>
        <p:spPr>
          <a:xfrm>
            <a:off x="697775" y="456800"/>
            <a:ext cx="89034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Sempre podemos Aprender e melhorar</a:t>
            </a:r>
            <a:endParaRPr b="1" sz="48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70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667999" cy="1516380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914400" y="8077200"/>
            <a:ext cx="876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48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O Método Loomis: Uma Jornada para Dominar o Desenho de Rostos</a:t>
            </a:r>
            <a:endParaRPr b="1" i="1" sz="48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3313" y="772575"/>
            <a:ext cx="6331075" cy="831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7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2209800" y="2209802"/>
            <a:ext cx="15163802" cy="107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838200" y="1447800"/>
            <a:ext cx="876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60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O que é o método Loomis</a:t>
            </a:r>
            <a:endParaRPr b="1" i="1" sz="60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838200" y="2991500"/>
            <a:ext cx="9296400" cy="103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Padawans, aproximem-se e ouçam com atenção. Hoje, desvendaremos os segredos de um método poderoso, uma técnica que, como a Força, liga simplicidade e profundidade para criar harmonia. O método de Loomis, legado por um sábio do desenho, é uma ferramenta que, nas mãos habilidosas de um aprendiz, pode moldar rostos com precisão e vida.</a:t>
            </a:r>
            <a:endParaRPr sz="48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7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5400000">
            <a:off x="-2209800" y="2209802"/>
            <a:ext cx="15163802" cy="107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838200" y="1143000"/>
            <a:ext cx="876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60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A Essência do Método</a:t>
            </a:r>
            <a:endParaRPr b="1" i="1" sz="60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762000" y="2667000"/>
            <a:ext cx="9296400" cy="103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Assim como a Força permeia todas as coisas, o método Loomis se baseia em fundamentos simples: formas básicas. Um rosto, em sua essência, começa como uma esfera. Essa esfera, padawan, é o alicerce do qual emerge a estrutura do rosto. Sobre ela, linhas guiarão o posicionamento dos elementos essenciais – olhos, nariz, boca, e orelhas.</a:t>
            </a:r>
            <a:endParaRPr sz="48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2" y="10515600"/>
            <a:ext cx="9524998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7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667999" cy="151638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/>
        </p:nvSpPr>
        <p:spPr>
          <a:xfrm>
            <a:off x="2590800" y="8153400"/>
            <a:ext cx="876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60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Da teoria à prática</a:t>
            </a:r>
            <a:endParaRPr b="1" i="1" sz="60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2938" y="698175"/>
            <a:ext cx="6505926" cy="853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7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209800" y="2209802"/>
            <a:ext cx="15163802" cy="107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964475" y="648000"/>
            <a:ext cx="876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60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O Primeiro Passo: A Esfera e as Diretrizes</a:t>
            </a:r>
            <a:endParaRPr b="1" i="1" sz="60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723900" y="2819700"/>
            <a:ext cx="9296400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Imagine segurar em suas mãos uma esfera perfeita, representando a cabeça. Para transformá-la em algo mais, desenhe uma linha vertical ao longo de sua superfície para indicar a direção do rosto – olhando para frente, para o lado, ou em um ângulo. Em seguida, trace uma linha horizontal para marcar o nível dos olhos.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Essas linhas são como o sabre de luz: um guia firme que conduz sua habilidade. Elas dividem a esfera em quadrantes e estabelecem a base para as proporções.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 rotWithShape="1">
          <a:blip r:embed="rId4">
            <a:alphaModFix/>
          </a:blip>
          <a:srcRect b="-2499" l="2669" r="-2670" t="2500"/>
          <a:stretch/>
        </p:blipFill>
        <p:spPr>
          <a:xfrm>
            <a:off x="5791200" y="9471250"/>
            <a:ext cx="4953002" cy="533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 rotWithShape="1">
          <a:blip r:embed="rId5">
            <a:alphaModFix/>
          </a:blip>
          <a:srcRect b="0" l="4170" r="-4170" t="0"/>
          <a:stretch/>
        </p:blipFill>
        <p:spPr>
          <a:xfrm>
            <a:off x="0" y="9623650"/>
            <a:ext cx="5943602" cy="502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7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2209800" y="2209802"/>
            <a:ext cx="15163802" cy="107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/>
        </p:nvSpPr>
        <p:spPr>
          <a:xfrm>
            <a:off x="838200" y="762000"/>
            <a:ext cx="876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60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O Segundo Passo: Construindo a Estrutura</a:t>
            </a:r>
            <a:endParaRPr b="1" i="1" sz="60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762000" y="3048000"/>
            <a:ext cx="9296400" cy="103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Do topo da cabeça à base do queixo, divida o comprimento em três partes iguais. Cada divisão possui significado: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A primeira marca a linha da sobrancelha.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A segunda, o início do nariz.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●"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A terceira, a base do queixo.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Com isso, as proporções começam a tomar forma, permitindo que os elementos do rosto sejam posicionados com precisão.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525" y="8705325"/>
            <a:ext cx="5090875" cy="619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7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5400000">
            <a:off x="-2209800" y="2209802"/>
            <a:ext cx="15163802" cy="107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/>
        </p:nvSpPr>
        <p:spPr>
          <a:xfrm>
            <a:off x="838200" y="609600"/>
            <a:ext cx="876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60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O T</a:t>
            </a:r>
            <a:r>
              <a:rPr b="1" i="1" lang="pt-BR" sz="60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erceiro Passo</a:t>
            </a:r>
            <a:r>
              <a:rPr b="1" i="1" lang="pt-BR" sz="60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: Posicionando os Elementos</a:t>
            </a:r>
            <a:endParaRPr b="1" i="1" sz="60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762000" y="2819400"/>
            <a:ext cx="9296400" cy="103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Agora, preencha o rosto. Os olhos, como faróis, residem na linha horizontal inicial. O nariz desce a partir do centro, alinhado com as proporções marcadas. A boca, jovem padawan, repousa entre o nariz e o queixo, ancorada nas linhas que você traçou.</a:t>
            </a:r>
            <a:endParaRPr sz="48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5649" y="7887837"/>
            <a:ext cx="6019801" cy="7095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64468" y="1308210"/>
            <a:ext cx="9963000" cy="16833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64468" y="3387853"/>
            <a:ext cx="9963000" cy="10043100"/>
          </a:xfrm>
          <a:prstGeom prst="rect">
            <a:avLst/>
          </a:prstGeom>
        </p:spPr>
        <p:txBody>
          <a:bodyPr anchorCtr="0" anchor="t" bIns="129300" lIns="129300" spcFirstLastPara="1" rIns="129300" wrap="square" tIns="1293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7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209800" y="2209802"/>
            <a:ext cx="15163802" cy="1074419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/>
        </p:nvSpPr>
        <p:spPr>
          <a:xfrm>
            <a:off x="838200" y="1219200"/>
            <a:ext cx="876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60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A Prática Leva à Maestria</a:t>
            </a:r>
            <a:endParaRPr b="1" i="1" sz="60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762000" y="2895600"/>
            <a:ext cx="9296400" cy="103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chemeClr val="dk1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Tal como o domínio de um sabre de luz requer disciplina, o método Loomis demanda prática. Treine, refine, e permita que sua percepção da forma cresça. Lembre-se de que os detalhes vêm depois. A harmonia das proporções e da estrutura deve ser seu objetivo inicial.</a:t>
            </a:r>
            <a:endParaRPr sz="3600">
              <a:solidFill>
                <a:schemeClr val="dk1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200" y="6652827"/>
            <a:ext cx="6096000" cy="7238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